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11"/>
  </p:notesMasterIdLst>
  <p:handoutMasterIdLst>
    <p:handoutMasterId r:id="rId12"/>
  </p:handoutMasterIdLst>
  <p:sldIdLst>
    <p:sldId id="2076138457" r:id="rId2"/>
    <p:sldId id="2076138514" r:id="rId3"/>
    <p:sldId id="2076138515" r:id="rId4"/>
    <p:sldId id="2076138516" r:id="rId5"/>
    <p:sldId id="2076138517" r:id="rId6"/>
    <p:sldId id="2076138520" r:id="rId7"/>
    <p:sldId id="2076138519" r:id="rId8"/>
    <p:sldId id="2076138518" r:id="rId9"/>
    <p:sldId id="2076138513" r:id="rId1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2F2"/>
    <a:srgbClr val="FFFFFF"/>
    <a:srgbClr val="50E6FF"/>
    <a:srgbClr val="0F780F"/>
    <a:srgbClr val="2F2F2F"/>
    <a:srgbClr val="666666"/>
    <a:srgbClr val="000000"/>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6326" autoAdjust="0"/>
  </p:normalViewPr>
  <p:slideViewPr>
    <p:cSldViewPr snapToGrid="0">
      <p:cViewPr varScale="1">
        <p:scale>
          <a:sx n="92" d="100"/>
          <a:sy n="92" d="100"/>
        </p:scale>
        <p:origin x="66" y="642"/>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10/1/2021 5:17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10/1/2021 5:17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10/1/2021 5:17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commons.wikimedia.org/wiki/File:Core-repository_hg.jpg" TargetMode="External"/><Relationship Id="rId2" Type="http://schemas.openxmlformats.org/officeDocument/2006/relationships/image" Target="../media/image25.jpg"/><Relationship Id="rId1" Type="http://schemas.openxmlformats.org/officeDocument/2006/relationships/slideLayout" Target="../slideLayouts/slideLayout48.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a:t>C</a:t>
            </a:r>
            <a:r>
              <a:rPr lang="en-US" baseline="30000"/>
              <a:t>♯</a:t>
            </a:r>
            <a:br>
              <a:rPr lang="en-US" baseline="30000"/>
            </a:br>
            <a:r>
              <a:rPr lang="en-US"/>
              <a:t>Dependency Injection</a:t>
            </a:r>
            <a:br>
              <a:rPr lang="en-US"/>
            </a:br>
            <a:r>
              <a:rPr lang="en-US"/>
              <a:t>Testing Entity Framework</a:t>
            </a:r>
            <a:endParaRPr lang="en-US" baseline="3000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dirty="0"/>
              <a:t>Rasmus Lystrøm</a:t>
            </a:r>
          </a:p>
          <a:p>
            <a:r>
              <a:rPr lang="en-US" dirty="0"/>
              <a:t>Associate Professor</a:t>
            </a:r>
          </a:p>
          <a:p>
            <a:r>
              <a:rPr lang="en-US" dirty="0"/>
              <a:t>ITU</a:t>
            </a:r>
          </a:p>
        </p:txBody>
      </p:sp>
      <p:pic>
        <p:nvPicPr>
          <p:cNvPr id="10" name="Picture Placeholder 9" descr="A picture containing clock&#10;&#10;Description automatically generated">
            <a:extLst>
              <a:ext uri="{FF2B5EF4-FFF2-40B4-BE49-F238E27FC236}">
                <a16:creationId xmlns:a16="http://schemas.microsoft.com/office/drawing/2014/main" id="{BECA55A5-425E-4D98-AA66-7F0F9079CAF9}"/>
              </a:ext>
            </a:extLst>
          </p:cNvPr>
          <p:cNvPicPr>
            <a:picLocks noGrp="1" noChangeAspect="1"/>
          </p:cNvPicPr>
          <p:nvPr>
            <p:ph type="pic" sz="quarter" idx="11"/>
          </p:nvPr>
        </p:nvPicPr>
        <p:blipFill rotWithShape="1">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1118584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dirty="0"/>
              <a:t>Agenda</a:t>
            </a:r>
            <a:endParaRPr lang="LID4096" dirty="0"/>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3470275" cy="4049712"/>
          </a:xfrm>
        </p:spPr>
        <p:txBody>
          <a:bodyPr wrap="square">
            <a:normAutofit/>
          </a:bodyPr>
          <a:lstStyle/>
          <a:p>
            <a:r>
              <a:rPr lang="en-US" dirty="0"/>
              <a:t>Repository pattern</a:t>
            </a:r>
          </a:p>
          <a:p>
            <a:r>
              <a:rPr lang="en-US" dirty="0"/>
              <a:t>Testing database code</a:t>
            </a:r>
          </a:p>
          <a:p>
            <a:r>
              <a:rPr lang="en-US" dirty="0"/>
              <a:t>Dependency Injection</a:t>
            </a:r>
          </a:p>
          <a:p>
            <a:r>
              <a:rPr lang="en-US" dirty="0"/>
              <a:t>Fakes: Stubs and mocks</a:t>
            </a:r>
          </a:p>
          <a:p>
            <a:r>
              <a:rPr lang="en-US" dirty="0"/>
              <a:t>Testing Entity Framework</a:t>
            </a:r>
          </a:p>
          <a:p>
            <a:endParaRPr lang="en-US" dirty="0"/>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water mill, engine, ride&#10;&#10;Description automatically generated">
            <a:extLst>
              <a:ext uri="{FF2B5EF4-FFF2-40B4-BE49-F238E27FC236}">
                <a16:creationId xmlns:a16="http://schemas.microsoft.com/office/drawing/2014/main" id="{25A8DBC3-657C-4B6C-8EA5-1D01C6BA270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r:id="rId3"/>
              </a:ext>
            </a:extLst>
          </a:blip>
          <a:srcRect b="14773"/>
          <a:stretch/>
        </p:blipFill>
        <p:spPr>
          <a:xfrm>
            <a:off x="20" y="10"/>
            <a:ext cx="12191980" cy="6857990"/>
          </a:xfrm>
          <a:noFill/>
        </p:spPr>
      </p:pic>
      <p:sp>
        <p:nvSpPr>
          <p:cNvPr id="3" name="Title 2">
            <a:extLst>
              <a:ext uri="{FF2B5EF4-FFF2-40B4-BE49-F238E27FC236}">
                <a16:creationId xmlns:a16="http://schemas.microsoft.com/office/drawing/2014/main" id="{6CB8EBF1-AB38-4BC1-A91F-FEE1B3AA0A1E}"/>
              </a:ext>
            </a:extLst>
          </p:cNvPr>
          <p:cNvSpPr>
            <a:spLocks noGrp="1"/>
          </p:cNvSpPr>
          <p:nvPr>
            <p:ph type="title"/>
          </p:nvPr>
        </p:nvSpPr>
        <p:spPr>
          <a:xfrm>
            <a:off x="0" y="3657600"/>
            <a:ext cx="12192000" cy="3200400"/>
          </a:xfrm>
        </p:spPr>
        <p:txBody>
          <a:bodyPr wrap="square" anchor="b">
            <a:normAutofit/>
          </a:bodyPr>
          <a:lstStyle/>
          <a:p>
            <a:r>
              <a:rPr lang="en-US" dirty="0"/>
              <a:t>The Repository Pattern</a:t>
            </a:r>
            <a:endParaRPr lang="LID4096" dirty="0"/>
          </a:p>
        </p:txBody>
      </p:sp>
      <p:sp>
        <p:nvSpPr>
          <p:cNvPr id="8" name="TextBox 7">
            <a:extLst>
              <a:ext uri="{FF2B5EF4-FFF2-40B4-BE49-F238E27FC236}">
                <a16:creationId xmlns:a16="http://schemas.microsoft.com/office/drawing/2014/main" id="{1929894F-B9EC-422F-9BFA-23928207AB1B}"/>
              </a:ext>
            </a:extLst>
          </p:cNvPr>
          <p:cNvSpPr txBox="1"/>
          <p:nvPr/>
        </p:nvSpPr>
        <p:spPr>
          <a:xfrm>
            <a:off x="9862837" y="6750278"/>
            <a:ext cx="2329163"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commons.wikimedia.org/wiki/File:Core-repository_hg.jpg">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LID4096" sz="700">
              <a:solidFill>
                <a:srgbClr val="FFFFFF"/>
              </a:solidFill>
            </a:endParaRPr>
          </a:p>
        </p:txBody>
      </p:sp>
    </p:spTree>
    <p:extLst>
      <p:ext uri="{BB962C8B-B14F-4D97-AF65-F5344CB8AC3E}">
        <p14:creationId xmlns:p14="http://schemas.microsoft.com/office/powerpoint/2010/main" val="1042998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BF7E19-DE43-4EC0-B244-3E3965FB1909}"/>
              </a:ext>
            </a:extLst>
          </p:cNvPr>
          <p:cNvSpPr>
            <a:spLocks noGrp="1"/>
          </p:cNvSpPr>
          <p:nvPr>
            <p:ph type="title"/>
          </p:nvPr>
        </p:nvSpPr>
        <p:spPr/>
        <p:txBody>
          <a:bodyPr/>
          <a:lstStyle/>
          <a:p>
            <a:r>
              <a:rPr lang="en-US" dirty="0"/>
              <a:t>The Repository Pattern</a:t>
            </a:r>
            <a:endParaRPr lang="LID4096" dirty="0"/>
          </a:p>
        </p:txBody>
      </p:sp>
      <p:sp>
        <p:nvSpPr>
          <p:cNvPr id="5" name="Text Placeholder 4">
            <a:extLst>
              <a:ext uri="{FF2B5EF4-FFF2-40B4-BE49-F238E27FC236}">
                <a16:creationId xmlns:a16="http://schemas.microsoft.com/office/drawing/2014/main" id="{D53BFAD8-A46F-4FF0-BC13-A878AE4B3DF3}"/>
              </a:ext>
            </a:extLst>
          </p:cNvPr>
          <p:cNvSpPr>
            <a:spLocks noGrp="1"/>
          </p:cNvSpPr>
          <p:nvPr>
            <p:ph type="body" sz="quarter" idx="10"/>
          </p:nvPr>
        </p:nvSpPr>
        <p:spPr>
          <a:xfrm>
            <a:off x="586390" y="1434370"/>
            <a:ext cx="11018520" cy="2499146"/>
          </a:xfrm>
        </p:spPr>
        <p:txBody>
          <a:bodyPr/>
          <a:lstStyle/>
          <a:p>
            <a:r>
              <a:rPr lang="en-US" dirty="0"/>
              <a:t>Enable CRUD on domain objects (entities)</a:t>
            </a:r>
          </a:p>
          <a:p>
            <a:endParaRPr lang="en-US" dirty="0"/>
          </a:p>
          <a:p>
            <a:r>
              <a:rPr lang="en-US" dirty="0"/>
              <a:t>Usually: one repository per entity</a:t>
            </a:r>
          </a:p>
          <a:p>
            <a:endParaRPr lang="en-US" dirty="0"/>
          </a:p>
          <a:p>
            <a:r>
              <a:rPr lang="en-US" dirty="0"/>
              <a:t>Debatable: has a </a:t>
            </a:r>
            <a:r>
              <a:rPr lang="en-US" i="1" dirty="0"/>
              <a:t>Save()</a:t>
            </a:r>
            <a:r>
              <a:rPr lang="en-US" dirty="0"/>
              <a:t> method</a:t>
            </a:r>
          </a:p>
        </p:txBody>
      </p:sp>
    </p:spTree>
    <p:extLst>
      <p:ext uri="{BB962C8B-B14F-4D97-AF65-F5344CB8AC3E}">
        <p14:creationId xmlns:p14="http://schemas.microsoft.com/office/powerpoint/2010/main" val="35728032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9F1B8-92CD-490B-B153-43A640161BC7}"/>
              </a:ext>
            </a:extLst>
          </p:cNvPr>
          <p:cNvSpPr>
            <a:spLocks noGrp="1"/>
          </p:cNvSpPr>
          <p:nvPr>
            <p:ph type="title"/>
          </p:nvPr>
        </p:nvSpPr>
        <p:spPr/>
        <p:txBody>
          <a:bodyPr/>
          <a:lstStyle/>
          <a:p>
            <a:r>
              <a:rPr lang="en-US">
                <a:solidFill>
                  <a:schemeClr val="bg1"/>
                </a:solidFill>
              </a:rPr>
              <a:t>Generic Repository</a:t>
            </a:r>
            <a:endParaRPr lang="LID4096" dirty="0">
              <a:solidFill>
                <a:schemeClr val="bg1"/>
              </a:solidFill>
            </a:endParaRPr>
          </a:p>
        </p:txBody>
      </p:sp>
      <p:sp>
        <p:nvSpPr>
          <p:cNvPr id="5" name="Text Placeholder 4">
            <a:extLst>
              <a:ext uri="{FF2B5EF4-FFF2-40B4-BE49-F238E27FC236}">
                <a16:creationId xmlns:a16="http://schemas.microsoft.com/office/drawing/2014/main" id="{BCD69088-91FE-4298-BB97-68E577E563ED}"/>
              </a:ext>
            </a:extLst>
          </p:cNvPr>
          <p:cNvSpPr>
            <a:spLocks noGrp="1"/>
          </p:cNvSpPr>
          <p:nvPr>
            <p:ph type="body" sz="quarter" idx="10"/>
          </p:nvPr>
        </p:nvSpPr>
        <p:spPr>
          <a:xfrm>
            <a:off x="588263" y="1436688"/>
            <a:ext cx="11018520" cy="4050340"/>
          </a:xfrm>
        </p:spPr>
        <p:txBody>
          <a:bodyPr/>
          <a:lstStyle/>
          <a:p>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interface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Repository</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Create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entity</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IReadOnlyCollection</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de-DE"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Update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entity</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de-DE"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Delete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4486137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BF7E19-DE43-4EC0-B244-3E3965FB1909}"/>
              </a:ext>
            </a:extLst>
          </p:cNvPr>
          <p:cNvSpPr>
            <a:spLocks noGrp="1"/>
          </p:cNvSpPr>
          <p:nvPr>
            <p:ph type="title"/>
          </p:nvPr>
        </p:nvSpPr>
        <p:spPr/>
        <p:txBody>
          <a:bodyPr/>
          <a:lstStyle/>
          <a:p>
            <a:r>
              <a:rPr lang="en-US" dirty="0"/>
              <a:t>The Repository Pattern</a:t>
            </a:r>
            <a:endParaRPr lang="LID4096" dirty="0"/>
          </a:p>
        </p:txBody>
      </p:sp>
      <p:sp>
        <p:nvSpPr>
          <p:cNvPr id="5" name="Text Placeholder 4">
            <a:extLst>
              <a:ext uri="{FF2B5EF4-FFF2-40B4-BE49-F238E27FC236}">
                <a16:creationId xmlns:a16="http://schemas.microsoft.com/office/drawing/2014/main" id="{D53BFAD8-A46F-4FF0-BC13-A878AE4B3DF3}"/>
              </a:ext>
            </a:extLst>
          </p:cNvPr>
          <p:cNvSpPr>
            <a:spLocks noGrp="1"/>
          </p:cNvSpPr>
          <p:nvPr>
            <p:ph type="body" sz="quarter" idx="10"/>
          </p:nvPr>
        </p:nvSpPr>
        <p:spPr>
          <a:xfrm>
            <a:off x="586390" y="1434370"/>
            <a:ext cx="11018520" cy="1465016"/>
          </a:xfrm>
        </p:spPr>
        <p:txBody>
          <a:bodyPr/>
          <a:lstStyle/>
          <a:p>
            <a:r>
              <a:rPr lang="en-US" dirty="0"/>
              <a:t>… but wait … Entity Framework already does not for me!?</a:t>
            </a:r>
          </a:p>
          <a:p>
            <a:endParaRPr lang="en-US"/>
          </a:p>
          <a:p>
            <a:endParaRPr lang="en-US" dirty="0"/>
          </a:p>
        </p:txBody>
      </p:sp>
    </p:spTree>
    <p:extLst>
      <p:ext uri="{BB962C8B-B14F-4D97-AF65-F5344CB8AC3E}">
        <p14:creationId xmlns:p14="http://schemas.microsoft.com/office/powerpoint/2010/main" val="14706867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9F1B8-92CD-490B-B153-43A640161BC7}"/>
              </a:ext>
            </a:extLst>
          </p:cNvPr>
          <p:cNvSpPr>
            <a:spLocks noGrp="1"/>
          </p:cNvSpPr>
          <p:nvPr>
            <p:ph type="title"/>
          </p:nvPr>
        </p:nvSpPr>
        <p:spPr>
          <a:xfrm>
            <a:off x="588263" y="457200"/>
            <a:ext cx="11018520" cy="553998"/>
          </a:xfrm>
        </p:spPr>
        <p:txBody>
          <a:bodyPr/>
          <a:lstStyle/>
          <a:p>
            <a:r>
              <a:rPr lang="en-US" dirty="0">
                <a:solidFill>
                  <a:schemeClr val="bg1"/>
                </a:solidFill>
              </a:rPr>
              <a:t>Recommended Repository: Per entity e.g., </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a:t>
            </a:r>
            <a:endParaRPr lang="LID4096" dirty="0">
              <a:solidFill>
                <a:schemeClr val="bg1"/>
              </a:solidFill>
            </a:endParaRPr>
          </a:p>
        </p:txBody>
      </p:sp>
      <p:sp>
        <p:nvSpPr>
          <p:cNvPr id="5" name="Text Placeholder 4">
            <a:extLst>
              <a:ext uri="{FF2B5EF4-FFF2-40B4-BE49-F238E27FC236}">
                <a16:creationId xmlns:a16="http://schemas.microsoft.com/office/drawing/2014/main" id="{BCD69088-91FE-4298-BB97-68E577E563ED}"/>
              </a:ext>
            </a:extLst>
          </p:cNvPr>
          <p:cNvSpPr>
            <a:spLocks noGrp="1"/>
          </p:cNvSpPr>
          <p:nvPr>
            <p:ph type="body" sz="quarter" idx="10"/>
          </p:nvPr>
        </p:nvSpPr>
        <p:spPr>
          <a:xfrm>
            <a:off x="588263" y="1436688"/>
            <a:ext cx="11018520" cy="5084469"/>
          </a:xfrm>
        </p:spPr>
        <p:txBody>
          <a:bodyPr/>
          <a:lstStyle/>
          <a:p>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interface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ICharacterRepository</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IDisposable</a:t>
            </a:r>
            <a:endPar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Create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IReadOnlyCollection</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CharacterDTO</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Update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Delete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de-DE"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or</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something</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similar</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3062208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41182-95E0-4C3C-94CB-19124FA80249}"/>
              </a:ext>
            </a:extLst>
          </p:cNvPr>
          <p:cNvSpPr>
            <a:spLocks noGrp="1"/>
          </p:cNvSpPr>
          <p:nvPr>
            <p:ph type="title"/>
          </p:nvPr>
        </p:nvSpPr>
        <p:spPr/>
        <p:txBody>
          <a:bodyPr/>
          <a:lstStyle/>
          <a:p>
            <a:endParaRPr lang="LID4096"/>
          </a:p>
        </p:txBody>
      </p:sp>
      <p:sp>
        <p:nvSpPr>
          <p:cNvPr id="3" name="Text Placeholder 2">
            <a:extLst>
              <a:ext uri="{FF2B5EF4-FFF2-40B4-BE49-F238E27FC236}">
                <a16:creationId xmlns:a16="http://schemas.microsoft.com/office/drawing/2014/main" id="{7AEE3E30-5A10-4B8E-B522-8DC1A6D566CC}"/>
              </a:ext>
            </a:extLst>
          </p:cNvPr>
          <p:cNvSpPr>
            <a:spLocks noGrp="1"/>
          </p:cNvSpPr>
          <p:nvPr>
            <p:ph type="body" sz="quarter" idx="10"/>
          </p:nvPr>
        </p:nvSpPr>
        <p:spPr/>
        <p:txBody>
          <a:bodyPr/>
          <a:lstStyle/>
          <a:p>
            <a:endParaRPr lang="LID4096"/>
          </a:p>
        </p:txBody>
      </p:sp>
    </p:spTree>
    <p:extLst>
      <p:ext uri="{BB962C8B-B14F-4D97-AF65-F5344CB8AC3E}">
        <p14:creationId xmlns:p14="http://schemas.microsoft.com/office/powerpoint/2010/main" val="37488307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Thank you</a:t>
            </a:r>
          </a:p>
        </p:txBody>
      </p:sp>
    </p:spTree>
    <p:extLst>
      <p:ext uri="{BB962C8B-B14F-4D97-AF65-F5344CB8AC3E}">
        <p14:creationId xmlns:p14="http://schemas.microsoft.com/office/powerpoint/2010/main" val="27279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227</Words>
  <Application>Microsoft Office PowerPoint</Application>
  <PresentationFormat>Widescreen</PresentationFormat>
  <Paragraphs>45</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Cascadia Code</vt:lpstr>
      <vt:lpstr>Consolas</vt:lpstr>
      <vt:lpstr>Segoe UI</vt:lpstr>
      <vt:lpstr>Segoe UI Semibold</vt:lpstr>
      <vt:lpstr>Wingdings</vt:lpstr>
      <vt:lpstr>White Template</vt:lpstr>
      <vt:lpstr>C♯ Dependency Injection Testing Entity Framework</vt:lpstr>
      <vt:lpstr>Agenda</vt:lpstr>
      <vt:lpstr>The Repository Pattern</vt:lpstr>
      <vt:lpstr>The Repository Pattern</vt:lpstr>
      <vt:lpstr>Generic Repository</vt:lpstr>
      <vt:lpstr>The Repository Pattern</vt:lpstr>
      <vt:lpstr>Recommended Repository: Per entity e.g., Character</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113</cp:revision>
  <dcterms:created xsi:type="dcterms:W3CDTF">2021-09-02T18:23:40Z</dcterms:created>
  <dcterms:modified xsi:type="dcterms:W3CDTF">2021-10-02T07:05:24Z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